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8" r:id="rId3"/>
    <p:sldId id="262" r:id="rId4"/>
    <p:sldId id="270" r:id="rId5"/>
    <p:sldId id="268" r:id="rId6"/>
    <p:sldId id="271" r:id="rId7"/>
    <p:sldId id="273" r:id="rId8"/>
    <p:sldId id="275" r:id="rId9"/>
    <p:sldId id="276" r:id="rId10"/>
    <p:sldId id="277" r:id="rId11"/>
    <p:sldId id="259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51" autoAdjust="0"/>
    <p:restoredTop sz="94660"/>
  </p:normalViewPr>
  <p:slideViewPr>
    <p:cSldViewPr>
      <p:cViewPr>
        <p:scale>
          <a:sx n="76" d="100"/>
          <a:sy n="76" d="100"/>
        </p:scale>
        <p:origin x="-1206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CC250-B89B-4956-B206-5B994E1B9755}" type="datetimeFigureOut">
              <a:rPr lang="ru-RU" smtClean="0"/>
              <a:pPr/>
              <a:t>21.11.2023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C44C2-674D-4067-BB67-66FA676296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CC250-B89B-4956-B206-5B994E1B9755}" type="datetimeFigureOut">
              <a:rPr lang="ru-RU" smtClean="0"/>
              <a:pPr/>
              <a:t>21.11.2023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C44C2-674D-4067-BB67-66FA676296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CC250-B89B-4956-B206-5B994E1B9755}" type="datetimeFigureOut">
              <a:rPr lang="ru-RU" smtClean="0"/>
              <a:pPr/>
              <a:t>21.11.2023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C44C2-674D-4067-BB67-66FA676296F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CC250-B89B-4956-B206-5B994E1B9755}" type="datetimeFigureOut">
              <a:rPr lang="ru-RU" smtClean="0"/>
              <a:pPr/>
              <a:t>21.11.2023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C44C2-674D-4067-BB67-66FA676296F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CC250-B89B-4956-B206-5B994E1B9755}" type="datetimeFigureOut">
              <a:rPr lang="ru-RU" smtClean="0"/>
              <a:pPr/>
              <a:t>21.11.2023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C44C2-674D-4067-BB67-66FA676296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CC250-B89B-4956-B206-5B994E1B9755}" type="datetimeFigureOut">
              <a:rPr lang="ru-RU" smtClean="0"/>
              <a:pPr/>
              <a:t>21.11.2023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C44C2-674D-4067-BB67-66FA676296F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CC250-B89B-4956-B206-5B994E1B9755}" type="datetimeFigureOut">
              <a:rPr lang="ru-RU" smtClean="0"/>
              <a:pPr/>
              <a:t>21.11.2023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C44C2-674D-4067-BB67-66FA676296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CC250-B89B-4956-B206-5B994E1B9755}" type="datetimeFigureOut">
              <a:rPr lang="ru-RU" smtClean="0"/>
              <a:pPr/>
              <a:t>21.11.2023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C44C2-674D-4067-BB67-66FA676296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CC250-B89B-4956-B206-5B994E1B9755}" type="datetimeFigureOut">
              <a:rPr lang="ru-RU" smtClean="0"/>
              <a:pPr/>
              <a:t>21.11.2023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C44C2-674D-4067-BB67-66FA676296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CC250-B89B-4956-B206-5B994E1B9755}" type="datetimeFigureOut">
              <a:rPr lang="ru-RU" smtClean="0"/>
              <a:pPr/>
              <a:t>21.11.2023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C44C2-674D-4067-BB67-66FA676296F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CC250-B89B-4956-B206-5B994E1B9755}" type="datetimeFigureOut">
              <a:rPr lang="ru-RU" smtClean="0"/>
              <a:pPr/>
              <a:t>21.11.2023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C44C2-674D-4067-BB67-66FA676296F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C3CC250-B89B-4956-B206-5B994E1B9755}" type="datetimeFigureOut">
              <a:rPr lang="ru-RU" smtClean="0"/>
              <a:pPr/>
              <a:t>21.11.2023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1DCC44C2-674D-4067-BB67-66FA676296F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559081"/>
            <a:ext cx="7772400" cy="14700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2132856"/>
            <a:ext cx="7772400" cy="2544688"/>
          </a:xfrm>
        </p:spPr>
        <p:txBody>
          <a:bodyPr>
            <a:normAutofit fontScale="70000" lnSpcReduction="20000"/>
          </a:bodyPr>
          <a:lstStyle/>
          <a:p>
            <a:r>
              <a:rPr lang="ru-RU" sz="2800" b="1" i="1" dirty="0">
                <a:solidFill>
                  <a:srgbClr val="002060"/>
                </a:solidFill>
              </a:rPr>
              <a:t>«Федеральная образовательная программа дошкольного образования»</a:t>
            </a:r>
          </a:p>
          <a:p>
            <a:endParaRPr lang="ru-RU" sz="2800" b="1" i="1" dirty="0">
              <a:solidFill>
                <a:srgbClr val="002060"/>
              </a:solidFill>
            </a:endParaRPr>
          </a:p>
          <a:p>
            <a:endParaRPr lang="ru-RU" sz="2800" b="1" i="1" dirty="0">
              <a:solidFill>
                <a:srgbClr val="002060"/>
              </a:solidFill>
            </a:endParaRPr>
          </a:p>
          <a:p>
            <a:endParaRPr lang="ru-RU" sz="2800" b="1" i="1" dirty="0">
              <a:solidFill>
                <a:srgbClr val="002060"/>
              </a:solidFill>
            </a:endParaRPr>
          </a:p>
          <a:p>
            <a:endParaRPr lang="ru-RU" sz="1800" b="1" i="1" dirty="0">
              <a:solidFill>
                <a:srgbClr val="002060"/>
              </a:solidFill>
            </a:endParaRPr>
          </a:p>
          <a:p>
            <a:endParaRPr lang="ru-RU" sz="1800" b="1" i="1" dirty="0">
              <a:solidFill>
                <a:srgbClr val="002060"/>
              </a:solidFill>
            </a:endParaRPr>
          </a:p>
          <a:p>
            <a:endParaRPr lang="ru-RU" sz="1800" b="1" i="1" dirty="0">
              <a:solidFill>
                <a:srgbClr val="002060"/>
              </a:solidFill>
            </a:endParaRPr>
          </a:p>
          <a:p>
            <a:endParaRPr lang="ru-RU" sz="1800" b="1" i="1" dirty="0">
              <a:solidFill>
                <a:srgbClr val="002060"/>
              </a:solidFill>
            </a:endParaRPr>
          </a:p>
          <a:p>
            <a:r>
              <a:rPr lang="ru-RU" sz="1800" b="1" i="1" dirty="0">
                <a:solidFill>
                  <a:srgbClr val="002060"/>
                </a:solidFill>
              </a:rPr>
              <a:t>Краткая презентация</a:t>
            </a:r>
            <a:endParaRPr lang="ru-RU" sz="1800" dirty="0">
              <a:solidFill>
                <a:srgbClr val="002060"/>
              </a:solidFill>
            </a:endParaRPr>
          </a:p>
          <a:p>
            <a:endParaRPr lang="ru-RU" sz="2800" b="1" i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71600" y="332656"/>
            <a:ext cx="7086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МАДОУ «Детский сад № </a:t>
            </a: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305комбинированного 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вида»</a:t>
            </a:r>
          </a:p>
          <a:p>
            <a:pPr algn="ctr"/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Советского</a:t>
            </a: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района г. Казани</a:t>
            </a:r>
          </a:p>
        </p:txBody>
      </p:sp>
    </p:spTree>
    <p:extLst>
      <p:ext uri="{BB962C8B-B14F-4D97-AF65-F5344CB8AC3E}">
        <p14:creationId xmlns:p14="http://schemas.microsoft.com/office/powerpoint/2010/main" val="983691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32" y="615722"/>
            <a:ext cx="8640960" cy="624227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39552" y="638042"/>
            <a:ext cx="8280920" cy="3901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ctr">
              <a:lnSpc>
                <a:spcPct val="150000"/>
              </a:lnSpc>
              <a:spcAft>
                <a:spcPts val="0"/>
              </a:spcAft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Основные условия обучения и воспитания остались прежними, но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Минпросвещения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и ДОУ внедряют  ФОП, для</a:t>
            </a:r>
            <a:b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b="1" i="1" u="sng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формирования единого образовательного пространства и обеспечения качественного базового образование детей.</a:t>
            </a:r>
            <a:endParaRPr lang="ru-RU" sz="2800" b="1" i="1" u="sng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0981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622635"/>
            <a:ext cx="8640960" cy="624227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115616" y="2564904"/>
            <a:ext cx="741682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445910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613257"/>
            <a:ext cx="8640960" cy="624227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67544" y="908720"/>
            <a:ext cx="835292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/>
              <a:t>25 ноября 2022 года Приказом Министерства просвещения РФ </a:t>
            </a:r>
          </a:p>
          <a:p>
            <a:pPr algn="ctr"/>
            <a:r>
              <a:rPr lang="ru-RU" sz="2200" b="1" dirty="0" err="1"/>
              <a:t>No</a:t>
            </a:r>
            <a:r>
              <a:rPr lang="ru-RU" sz="2200" b="1" dirty="0"/>
              <a:t> 1028</a:t>
            </a:r>
            <a:br>
              <a:rPr lang="ru-RU" sz="2200" b="1" dirty="0"/>
            </a:br>
            <a:r>
              <a:rPr lang="ru-RU" sz="2200" b="1" dirty="0"/>
              <a:t>утверждена федеральная образовательная программа дошкольного образования (далее – ФОП ДО).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2789521"/>
            <a:ext cx="8352928" cy="2062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200" b="1" i="1" dirty="0"/>
              <a:t>ФОП ДО разработана в соответствии с Порядком разработки и</a:t>
            </a:r>
            <a:br>
              <a:rPr lang="ru-RU" sz="2200" b="1" i="1" dirty="0"/>
            </a:br>
            <a:r>
              <a:rPr lang="ru-RU" sz="2200" b="1" i="1" dirty="0"/>
              <a:t>утверждения федеральных основных общеобразовательных программ, утвержденным приказом Министерства просвещения РФ от 30 сентября 2022 г. </a:t>
            </a:r>
            <a:r>
              <a:rPr lang="ru-RU" sz="2200" b="1" i="1" dirty="0" err="1"/>
              <a:t>No</a:t>
            </a:r>
            <a:r>
              <a:rPr lang="ru-RU" sz="2200" b="1" i="1" dirty="0"/>
              <a:t> 874.</a:t>
            </a:r>
          </a:p>
        </p:txBody>
      </p:sp>
    </p:spTree>
    <p:extLst>
      <p:ext uri="{BB962C8B-B14F-4D97-AF65-F5344CB8AC3E}">
        <p14:creationId xmlns:p14="http://schemas.microsoft.com/office/powerpoint/2010/main" val="3506582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613257"/>
            <a:ext cx="8640960" cy="624227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03548" y="908720"/>
            <a:ext cx="8280920" cy="36294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ФГОС ДО – основа для разработки ФОП ДО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образовательной программы детского сада. 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ctr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Содержание программы ДОО </a:t>
            </a:r>
            <a:b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обеспечивает физическое и психическое развитие детей в различных видах деятельности.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ctr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Образовательные области следует рассматривать как направления обучения и воспитания детей.</a:t>
            </a:r>
            <a:endParaRPr lang="ru-RU" sz="2400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9835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512" y="-99392"/>
            <a:ext cx="8964488" cy="70603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07000"/>
              </a:lnSpc>
              <a:spcAft>
                <a:spcPts val="0"/>
              </a:spcAft>
            </a:pPr>
            <a:r>
              <a:rPr lang="ru-RU" sz="2000" b="1" u="sng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Совокупные задачи воспитания в рамках образовательной</a:t>
            </a:r>
            <a:br>
              <a:rPr lang="ru-RU" sz="2000" b="1" u="sng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b="1" u="sng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области «Социально-коммуникативное развитие»</a:t>
            </a:r>
            <a:endParaRPr lang="ru-RU" sz="2000" b="1" dirty="0">
              <a:solidFill>
                <a:srgbClr val="00206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spcAft>
                <a:spcPts val="0"/>
              </a:spcAft>
            </a:pPr>
            <a:r>
              <a:rPr lang="ru-RU" sz="1400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Приобщить детей к ценностям «Родина», «Природа», «Семья»,</a:t>
            </a:r>
            <a:b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«Человек», «Жизнь», «Милосердие», «Добро», «Дружба»,</a:t>
            </a:r>
            <a:b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«Сотрудничество», «Труд», а именно: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воспитывать уважение к своей семье, своему населенному пункту,</a:t>
            </a:r>
            <a:b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родному краю, своей стране;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воспитывать уважительное отношение к другим людям – детям,</a:t>
            </a:r>
            <a:b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родителям, педагогам, соседям и другим взрослым, вне зависимости от их</a:t>
            </a:r>
            <a:b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этнической и национальной принадлежности;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воспитывать ценностное отношение к культурному наследию своего</a:t>
            </a:r>
            <a:b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народа, к нравственным и культурным традициям России;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содействовать становлению целостной картины мира на основе</a:t>
            </a:r>
            <a:b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представлений о добре и зле, красоте и уродстве, правде и лжи;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воспитывать социальные чувства и навыки: способность к</a:t>
            </a:r>
            <a:b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сопереживанию, общительность, дружелюбие, сотрудничество, умение</a:t>
            </a:r>
            <a:b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соблюдать правила, активную личностную позицию;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создавать условия, в которых ребенок сможет сделать нравственный,</a:t>
            </a:r>
            <a:b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социально значимый поступок, приобретет опыт милосердия и заботы;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поддерживать трудовые усилия, привычки к доступному</a:t>
            </a:r>
            <a:b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дошкольнику напряжению физических, умственных и нравственных сил для</a:t>
            </a:r>
            <a:b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решения трудовой задачи;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формировать способность бережно и уважительно относиться к</a:t>
            </a:r>
            <a:b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результатам своего труда и труда других людей.</a:t>
            </a:r>
            <a:endParaRPr lang="ru-RU" b="1" dirty="0">
              <a:solidFill>
                <a:srgbClr val="00206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3850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116632"/>
            <a:ext cx="8568952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ctr">
              <a:spcAft>
                <a:spcPts val="0"/>
              </a:spcAft>
            </a:pPr>
            <a:r>
              <a:rPr lang="ru-RU" sz="2000" b="1" u="sng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Совокупные задачи воспитания в рамках образовательной</a:t>
            </a:r>
            <a:br>
              <a:rPr lang="ru-RU" sz="2000" b="1" u="sng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b="1" u="sng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области «Познавательное развитие»</a:t>
            </a:r>
            <a:endParaRPr lang="ru-RU" sz="2000" b="1" dirty="0">
              <a:solidFill>
                <a:srgbClr val="00206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Приобщать детей к ценностям «Человек», «Семья», «Познание»,</a:t>
            </a:r>
            <a:b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«Родина» и «Природа», а именно: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воспитывать отношение к знанию как ценности, формировать</a:t>
            </a:r>
            <a:b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понимание значения образования для человека, общества, страны;</a:t>
            </a:r>
          </a:p>
          <a:p>
            <a:pPr algn="just">
              <a:spcAft>
                <a:spcPts val="0"/>
              </a:spcAft>
            </a:pPr>
            <a:endParaRPr lang="ru-RU" b="1" dirty="0">
              <a:solidFill>
                <a:srgbClr val="00206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приобщать к отечественным традициям и праздникам, истории и</a:t>
            </a:r>
            <a:b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достижениям родной страны, культурному наследию народов России;</a:t>
            </a:r>
          </a:p>
          <a:p>
            <a:pPr algn="just">
              <a:spcAft>
                <a:spcPts val="0"/>
              </a:spcAft>
            </a:pPr>
            <a:endParaRPr lang="ru-RU" b="1" dirty="0">
              <a:solidFill>
                <a:srgbClr val="00206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воспитывать уважение к людям – представителям разных народов</a:t>
            </a:r>
            <a:b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России независимо от их этнической принадлежности;</a:t>
            </a:r>
          </a:p>
          <a:p>
            <a:pPr algn="just">
              <a:spcAft>
                <a:spcPts val="0"/>
              </a:spcAft>
            </a:pPr>
            <a:endParaRPr lang="ru-RU" b="1" dirty="0">
              <a:solidFill>
                <a:srgbClr val="00206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воспитывать уважительное отношение к государственным символам</a:t>
            </a:r>
            <a:b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страны: флагу, гербу, гимну;</a:t>
            </a:r>
          </a:p>
          <a:p>
            <a:pPr algn="just">
              <a:spcAft>
                <a:spcPts val="0"/>
              </a:spcAft>
            </a:pPr>
            <a:endParaRPr lang="ru-RU" b="1" dirty="0">
              <a:solidFill>
                <a:srgbClr val="00206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воспитывать бережное и ответственное отношение к природе</a:t>
            </a:r>
            <a:b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родного края, родной страны, формировать первый опыт действий по</a:t>
            </a:r>
            <a:b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сохранению природы.</a:t>
            </a:r>
            <a:endParaRPr lang="ru-RU" b="1" dirty="0">
              <a:solidFill>
                <a:srgbClr val="00206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2117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613257"/>
            <a:ext cx="8640960" cy="624227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67544" y="764704"/>
            <a:ext cx="8424936" cy="40112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ctr">
              <a:lnSpc>
                <a:spcPct val="107000"/>
              </a:lnSpc>
              <a:spcAft>
                <a:spcPts val="0"/>
              </a:spcAft>
            </a:pPr>
            <a:r>
              <a:rPr lang="ru-RU" sz="2000" b="1" u="sng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Совокупные задачи воспитания в рамках</a:t>
            </a:r>
            <a:br>
              <a:rPr lang="ru-RU" sz="2000" b="1" u="sng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b="1" u="sng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образовательной области «Речевое развитие»</a:t>
            </a:r>
            <a:endParaRPr lang="ru-RU" sz="2000" b="1" dirty="0">
              <a:solidFill>
                <a:srgbClr val="00206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Приобщать детей к ценностям «Культура» и «Красота», а именно:</a:t>
            </a:r>
          </a:p>
          <a:p>
            <a:pPr marL="34290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учить детей разным формам речевого этикета, которые отражают</a:t>
            </a:r>
            <a:br>
              <a:rPr lang="ru-RU" sz="2000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принятые в обществе правила и нормы культурного поведения;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sz="2000" b="1" dirty="0">
              <a:solidFill>
                <a:srgbClr val="00206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воспитывать отношение к родному языку как ценности, умение</a:t>
            </a:r>
            <a:br>
              <a:rPr lang="ru-RU" sz="2000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чувствовать красоту языка, стремление говорить красиво: на правильном, богатом, образном языке.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2000" b="1" dirty="0">
              <a:solidFill>
                <a:srgbClr val="00206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6314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188640"/>
            <a:ext cx="8640960" cy="597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r>
              <a:rPr lang="ru-RU" sz="2000" b="1" u="sng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Совокупные задачи воспитания в рамках образовательной</a:t>
            </a:r>
            <a:br>
              <a:rPr lang="ru-RU" sz="2000" b="1" u="sng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b="1" u="sng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области «Художественно-эстетическое развитие»</a:t>
            </a:r>
            <a:endParaRPr lang="ru-RU" sz="2000" b="1" dirty="0">
              <a:solidFill>
                <a:srgbClr val="00206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Приобщать детей к ценностям «Культура» и «Красота», а именно: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воспитывать эстетические чувства: удивление, радость, восхищение к</a:t>
            </a:r>
            <a:b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различным объектам и явлениям окружающего природного, бытового,</a:t>
            </a:r>
            <a:b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социального мира, к произведениям разных видов, жанров и стилей</a:t>
            </a:r>
            <a:b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искусства в соответствии с возрастными особенностями;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приобщать к традициям и великому культурному наследию</a:t>
            </a:r>
            <a:b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российского народа, шедеврам мировой художественной культуры;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формировать эстетическое, эмоционально-ценностное отношение к</a:t>
            </a:r>
            <a:b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окружающему миру для гармонизации внешнего и внутреннего мира</a:t>
            </a:r>
            <a:b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ребенка;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создавать условия для раскрытия детьми базовых ценностей и их</a:t>
            </a:r>
            <a:b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проживания в разных видах художественно-творческой деятельности;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формировать целостную картину мира на основе интеграции</a:t>
            </a:r>
            <a:b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интеллектуального и эмоционально-образного способов его освоения детьми;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создавать условия для выявления, развития и реализации творческого потенциала каждого ребенка с учетом его индивидуальности,</a:t>
            </a:r>
            <a:b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поддерживать его готовность к творческой самореализации и сотворчеству с</a:t>
            </a:r>
            <a:b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другими детьми и взрослыми.</a:t>
            </a:r>
            <a:endParaRPr lang="ru-RU" b="1" dirty="0">
              <a:solidFill>
                <a:srgbClr val="00206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0339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260648"/>
            <a:ext cx="8712968" cy="5416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b="1" u="sng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Совокупные задачи воспитания в рамках образовательной</a:t>
            </a:r>
            <a:br>
              <a:rPr lang="ru-RU" sz="2000" b="1" u="sng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b="1" u="sng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области «Физическое развитие»</a:t>
            </a:r>
            <a:endParaRPr lang="ru-RU" sz="2000" b="1" dirty="0">
              <a:solidFill>
                <a:srgbClr val="00206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Приобщать детей к ценностям «Жизнь», «Здоровье», а именно:</a:t>
            </a:r>
          </a:p>
          <a:p>
            <a:pPr algn="just">
              <a:spcAft>
                <a:spcPts val="0"/>
              </a:spcAft>
            </a:pPr>
            <a:endParaRPr lang="ru-RU" b="1" dirty="0">
              <a:solidFill>
                <a:srgbClr val="00206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воспитывать осознанное отношение к жизни как основоположной</a:t>
            </a:r>
            <a:b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ценности и здоровью как совокупности физического, духовного и</a:t>
            </a:r>
            <a:b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социального благополучия человека;</a:t>
            </a:r>
          </a:p>
          <a:p>
            <a:pPr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формировать </a:t>
            </a:r>
            <a:r>
              <a:rPr lang="ru-RU" b="1" dirty="0" err="1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возрастосообразные</a:t>
            </a:r>
            <a: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представления и знания в области</a:t>
            </a:r>
            <a:b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физической культуры, здоровья и безопасного образа жизни;</a:t>
            </a:r>
          </a:p>
          <a:p>
            <a:pPr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формировать эмоционально-ценностное отношение к здоровому</a:t>
            </a:r>
            <a:b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образу жизни, физическим упражнениям, подвижным играм, закаливанию</a:t>
            </a:r>
            <a:b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организма, гигиеническим нормам и правилам;</a:t>
            </a:r>
          </a:p>
          <a:p>
            <a:pPr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воспитывать активность, самостоятельность, самоуважение,</a:t>
            </a:r>
            <a:b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коммуникабельность, уверенность и другие личностные качества;</a:t>
            </a:r>
          </a:p>
          <a:p>
            <a:pPr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приобщать к ценностям, нормам и знаниям физической культуры в</a:t>
            </a:r>
            <a:b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целях физического развития и саморазвития детей;</a:t>
            </a:r>
          </a:p>
          <a:p>
            <a:pPr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формировать основные гигиенические навыки, представления о</a:t>
            </a:r>
            <a:b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здоровом образе жизни.</a:t>
            </a:r>
            <a:endParaRPr lang="ru-RU" b="1" dirty="0">
              <a:solidFill>
                <a:srgbClr val="00206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7609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613257"/>
            <a:ext cx="8640960" cy="624227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29891" y="764704"/>
            <a:ext cx="8496944" cy="40174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07000"/>
              </a:lnSpc>
              <a:spcAft>
                <a:spcPts val="0"/>
              </a:spcAft>
            </a:pPr>
            <a:r>
              <a:rPr lang="ru-RU" sz="2400" b="1" u="sng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Одно из важных достижений в данной программе, что четко прописаны планируемые результаты по каждой возрастной группе. </a:t>
            </a:r>
          </a:p>
          <a:p>
            <a:pPr indent="450215" algn="ctr">
              <a:lnSpc>
                <a:spcPct val="107000"/>
              </a:lnSpc>
              <a:spcAft>
                <a:spcPts val="0"/>
              </a:spcAft>
            </a:pPr>
            <a:endParaRPr lang="ru-RU" sz="2400" b="1" u="sng" dirty="0">
              <a:solidFill>
                <a:srgbClr val="00206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ctr">
              <a:lnSpc>
                <a:spcPct val="107000"/>
              </a:lnSpc>
              <a:spcAft>
                <a:spcPts val="0"/>
              </a:spcAft>
            </a:pPr>
            <a:endParaRPr lang="ru-RU" sz="2400" b="1" dirty="0">
              <a:solidFill>
                <a:srgbClr val="00206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ctr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indent="450215" algn="ctr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Планируемые результаты – возрастные характеристики </a:t>
            </a:r>
            <a:r>
              <a:rPr lang="ru-RU" sz="2400" b="1" i="1" u="sng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возможных достижений ребёнка дошкольного возраста</a:t>
            </a:r>
            <a:r>
              <a:rPr lang="ru-RU" sz="2400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на разных возрастных этапах и к завершению дошкольного образования.</a:t>
            </a:r>
            <a:endParaRPr lang="ru-RU" sz="2400" b="1" dirty="0">
              <a:solidFill>
                <a:srgbClr val="00206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7311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513</TotalTime>
  <Words>121</Words>
  <Application>Microsoft Office PowerPoint</Application>
  <PresentationFormat>Экран (4:3)</PresentationFormat>
  <Paragraphs>71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Волна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«Бережливый детский сад- оптимизация процесса подготовки к занятиям по изобразительной деятельности»</dc:title>
  <dc:creator>Елена</dc:creator>
  <cp:lastModifiedBy>Галина</cp:lastModifiedBy>
  <cp:revision>82</cp:revision>
  <dcterms:created xsi:type="dcterms:W3CDTF">2019-11-16T09:34:53Z</dcterms:created>
  <dcterms:modified xsi:type="dcterms:W3CDTF">2023-11-20T21:05:31Z</dcterms:modified>
</cp:coreProperties>
</file>